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notesMasterIdLst>
    <p:notesMasterId r:id="rId20"/>
  </p:notesMasterIdLst>
  <p:handoutMasterIdLst>
    <p:handoutMasterId r:id="rId21"/>
  </p:handoutMasterIdLst>
  <p:sldIdLst>
    <p:sldId id="332" r:id="rId4"/>
    <p:sldId id="333" r:id="rId5"/>
    <p:sldId id="334" r:id="rId6"/>
    <p:sldId id="338" r:id="rId7"/>
    <p:sldId id="339" r:id="rId8"/>
    <p:sldId id="341" r:id="rId9"/>
    <p:sldId id="335" r:id="rId10"/>
    <p:sldId id="353" r:id="rId11"/>
    <p:sldId id="344" r:id="rId12"/>
    <p:sldId id="345" r:id="rId13"/>
    <p:sldId id="346" r:id="rId14"/>
    <p:sldId id="354" r:id="rId15"/>
    <p:sldId id="347" r:id="rId16"/>
    <p:sldId id="322" r:id="rId17"/>
    <p:sldId id="349" r:id="rId18"/>
    <p:sldId id="312" r:id="rId19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known unknown" initials="un" lastIdx="20" clrIdx="0"/>
  <p:cmAuthor id="1" name="Chris Barrett" initials="CB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44" autoAdjust="0"/>
    <p:restoredTop sz="93521" autoAdjust="0"/>
  </p:normalViewPr>
  <p:slideViewPr>
    <p:cSldViewPr>
      <p:cViewPr>
        <p:scale>
          <a:sx n="80" d="100"/>
          <a:sy n="80" d="100"/>
        </p:scale>
        <p:origin x="-72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EFF06DC-ABAE-469E-9C2A-400C2B306249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1696874-20AF-477D-9C39-65563CAA1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52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441F709-1019-4B5E-A58B-2717B614BF2E}" type="datetimeFigureOut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0874382-BF8E-4DDF-96A0-73C4B7F6E3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56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31434" indent="-281321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25284" indent="-225057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575397" indent="-225057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25510" indent="-225057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475624" indent="-2250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25737" indent="-2250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375851" indent="-2250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25964" indent="-2250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E6FE4913-A381-43DF-BC20-2F77C54E43ED}" type="slidenum">
              <a:rPr lang="en-US" sz="1200"/>
              <a:pPr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45CC4-B367-4478-A1BC-DD481B180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897CD-7F5F-49CC-9EFF-D669730FA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F5331-51F2-4B57-B29E-0E046D414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84C49-8E1D-43EF-A29A-8F0293BCD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5C77F-CE4B-411F-8DEC-7796D8504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EBDA9-8DAF-4A96-A45A-C904E65B4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E3315-7CB4-49FA-BDC9-2647988B0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A5C9C-BDE1-4F2B-87D7-D7B8414A7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0688E-26BF-42CB-9B20-3F245BC68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80241-5CFE-4131-8F4C-765668E11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F91BA-7238-4992-866A-3F6456D1E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6512E-2F75-4124-8CF6-6E27E5D4E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0A925-979D-46BB-B0C8-3B20DE5AB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A52B4-3E4C-4C49-9DFC-822C9339D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97987-5A7C-4D1F-9764-AC62594E5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FF224-FC5C-4FF6-B592-957DB1AAB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ECCED-BE80-4923-85BC-3A994D1F7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E5193-FE29-4994-8F0D-48BB119C3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D461D-004A-462B-B444-A44B43D17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3D0B0-0FF7-481A-8C5E-E1C2DD9F1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E1F2D-9577-4D5D-AA0B-292890EE5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5CF60-CC65-408B-85CF-DDCDC96AF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0A39545-C29A-4219-9954-8CBAD17CD477}" type="datetimeFigureOut">
              <a:rPr lang="en-US" smtClean="0"/>
              <a:pPr/>
              <a:t>10/15/2013</a:t>
            </a:fld>
            <a:endParaRPr lang="en-US" dirty="0"/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287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9042F12-B1C6-4FC0-98D0-EC25156C4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EBB05BFC-9CD9-43B3-8F3E-99C41BBB7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cu_logo_sml_150_ppt.jpg                                        000B7307&#10;MPF28 Panther                  BD8AC84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2"/>
          <p:cNvSpPr>
            <a:spLocks noGrp="1"/>
          </p:cNvSpPr>
          <p:nvPr>
            <p:ph type="ctrTitle"/>
          </p:nvPr>
        </p:nvSpPr>
        <p:spPr>
          <a:xfrm>
            <a:off x="153988" y="1600200"/>
            <a:ext cx="8839200" cy="1450975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Times" pitchFamily="18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Times" pitchFamily="18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  <a:cs typeface="Times" pitchFamily="18" charset="0"/>
              </a:rPr>
              <a:t>Food or Consequences:</a:t>
            </a:r>
            <a:br>
              <a:rPr lang="en-US" sz="4000" b="1" dirty="0" smtClean="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  <a:cs typeface="Times" pitchFamily="18" charset="0"/>
              </a:rPr>
            </a:br>
            <a:r>
              <a:rPr lang="en-US" sz="3500" dirty="0" smtClean="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  <a:cs typeface="Times" pitchFamily="18" charset="0"/>
              </a:rPr>
              <a:t>Food Security and Its Implications for Global Sociopolitical Stability</a:t>
            </a:r>
            <a:r>
              <a:rPr lang="en-US" sz="4000" dirty="0" smtClean="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  <a:cs typeface="Times" pitchFamily="18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  <a:cs typeface="Times" pitchFamily="18" charset="0"/>
              </a:rPr>
            </a:br>
            <a:endParaRPr lang="en-US" sz="3000" i="1" dirty="0" smtClean="0">
              <a:solidFill>
                <a:schemeClr val="tx1"/>
              </a:solidFill>
              <a:latin typeface="Georgia" pitchFamily="18" charset="0"/>
              <a:ea typeface="ＭＳ Ｐゴシック" pitchFamily="34" charset="-128"/>
              <a:cs typeface="Times" pitchFamily="18" charset="0"/>
            </a:endParaRP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230188" y="3810000"/>
            <a:ext cx="8686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dirty="0">
                <a:latin typeface="Georgia" pitchFamily="18" charset="0"/>
              </a:rPr>
              <a:t>Christopher B. Barrett </a:t>
            </a:r>
            <a:endParaRPr lang="en-US" dirty="0" smtClean="0">
              <a:latin typeface="Georgia" pitchFamily="18" charset="0"/>
            </a:endParaRPr>
          </a:p>
          <a:p>
            <a:pPr algn="ctr"/>
            <a:r>
              <a:rPr lang="en-US" dirty="0" smtClean="0">
                <a:latin typeface="Georgia" pitchFamily="18" charset="0"/>
              </a:rPr>
              <a:t>Cornell University</a:t>
            </a:r>
            <a:endParaRPr lang="en-US" dirty="0">
              <a:latin typeface="Georgia" pitchFamily="18" charset="0"/>
            </a:endParaRPr>
          </a:p>
          <a:p>
            <a:pPr algn="ctr"/>
            <a:endParaRPr lang="en-US" i="1" dirty="0" smtClean="0">
              <a:latin typeface="Georgia" pitchFamily="18" charset="0"/>
            </a:endParaRPr>
          </a:p>
          <a:p>
            <a:pPr algn="ctr"/>
            <a:r>
              <a:rPr lang="en-US" dirty="0" smtClean="0">
                <a:latin typeface="Georgia" pitchFamily="18" charset="0"/>
              </a:rPr>
              <a:t>Presented at the</a:t>
            </a:r>
            <a:endParaRPr lang="en-US" dirty="0" smtClean="0">
              <a:latin typeface="Georgia" pitchFamily="18" charset="0"/>
            </a:endParaRPr>
          </a:p>
          <a:p>
            <a:pPr algn="ctr"/>
            <a:r>
              <a:rPr lang="en-US" dirty="0" smtClean="0">
                <a:latin typeface="Georgia" pitchFamily="18" charset="0"/>
              </a:rPr>
              <a:t>Johns Hopkins School of Advanced International Studies</a:t>
            </a:r>
          </a:p>
          <a:p>
            <a:pPr algn="ctr"/>
            <a:r>
              <a:rPr lang="en-US" dirty="0" smtClean="0">
                <a:latin typeface="Georgia" pitchFamily="18" charset="0"/>
              </a:rPr>
              <a:t>Washington, DC</a:t>
            </a:r>
            <a:endParaRPr lang="en-US" dirty="0" smtClean="0">
              <a:latin typeface="Georgia" pitchFamily="18" charset="0"/>
            </a:endParaRPr>
          </a:p>
          <a:p>
            <a:pPr algn="ctr"/>
            <a:r>
              <a:rPr lang="en-US" dirty="0" smtClean="0">
                <a:latin typeface="Georgia" pitchFamily="18" charset="0"/>
              </a:rPr>
              <a:t>October 22, </a:t>
            </a:r>
            <a:r>
              <a:rPr lang="en-US" dirty="0" smtClean="0">
                <a:latin typeface="Georgia" pitchFamily="18" charset="0"/>
              </a:rPr>
              <a:t>2013</a:t>
            </a:r>
            <a:endParaRPr lang="en-US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05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2133600"/>
            <a:ext cx="8534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2000" b="1" u="sng" dirty="0" smtClean="0">
                <a:latin typeface="Georgia" pitchFamily="18" charset="0"/>
              </a:rPr>
              <a:t>Intensified competition for </a:t>
            </a:r>
            <a:r>
              <a:rPr lang="en-US" sz="2000" b="1" u="sng" dirty="0">
                <a:latin typeface="Georgia" pitchFamily="18" charset="0"/>
              </a:rPr>
              <a:t>r</a:t>
            </a:r>
            <a:r>
              <a:rPr lang="en-US" sz="2000" b="1" u="sng" dirty="0" smtClean="0">
                <a:latin typeface="Georgia" pitchFamily="18" charset="0"/>
              </a:rPr>
              <a:t>ural resources: </a:t>
            </a:r>
            <a:r>
              <a:rPr lang="en-US" sz="2000" b="1" dirty="0" smtClean="0">
                <a:latin typeface="Georgia" pitchFamily="18" charset="0"/>
              </a:rPr>
              <a:t>Slower-evolving</a:t>
            </a:r>
            <a:r>
              <a:rPr lang="en-US" sz="2000" b="1" dirty="0">
                <a:latin typeface="Georgia" pitchFamily="18" charset="0"/>
              </a:rPr>
              <a:t>, structural pressures </a:t>
            </a:r>
            <a:r>
              <a:rPr lang="en-US" sz="2000" b="1" dirty="0" smtClean="0">
                <a:latin typeface="Georgia" pitchFamily="18" charset="0"/>
              </a:rPr>
              <a:t>due </a:t>
            </a:r>
            <a:r>
              <a:rPr lang="en-US" sz="2000" b="1" dirty="0">
                <a:latin typeface="Georgia" pitchFamily="18" charset="0"/>
              </a:rPr>
              <a:t>to (largely rural) </a:t>
            </a:r>
            <a:r>
              <a:rPr lang="en-US" sz="2000" b="1" dirty="0" smtClean="0">
                <a:latin typeface="Georgia" pitchFamily="18" charset="0"/>
              </a:rPr>
              <a:t>intra- and inter-state resource </a:t>
            </a:r>
            <a:r>
              <a:rPr lang="en-US" sz="2000" b="1" dirty="0">
                <a:latin typeface="Georgia" pitchFamily="18" charset="0"/>
              </a:rPr>
              <a:t>competition over land, water, </a:t>
            </a:r>
            <a:r>
              <a:rPr lang="en-US" sz="2000" b="1" dirty="0" smtClean="0">
                <a:latin typeface="Georgia" pitchFamily="18" charset="0"/>
              </a:rPr>
              <a:t>fisheries, labor, capital </a:t>
            </a:r>
            <a:r>
              <a:rPr lang="en-US" sz="2000" b="1" dirty="0">
                <a:latin typeface="Georgia" pitchFamily="18" charset="0"/>
              </a:rPr>
              <a:t>and the byproducts of such competition (e.g., chaotic internal migration, outbreaks of </a:t>
            </a:r>
            <a:r>
              <a:rPr lang="en-US" sz="2000" b="1" dirty="0" err="1">
                <a:latin typeface="Georgia" pitchFamily="18" charset="0"/>
              </a:rPr>
              <a:t>zoonoses</a:t>
            </a:r>
            <a:r>
              <a:rPr lang="en-US" sz="2000" b="1" dirty="0">
                <a:latin typeface="Georgia" pitchFamily="18" charset="0"/>
              </a:rPr>
              <a:t>, </a:t>
            </a:r>
            <a:r>
              <a:rPr lang="en-US" sz="2000" b="1" dirty="0" err="1">
                <a:latin typeface="Georgia" pitchFamily="18" charset="0"/>
              </a:rPr>
              <a:t>etc</a:t>
            </a:r>
            <a:r>
              <a:rPr lang="en-US" sz="2000" b="1" dirty="0">
                <a:latin typeface="Georgia" pitchFamily="18" charset="0"/>
              </a:rPr>
              <a:t>). </a:t>
            </a:r>
            <a:endParaRPr lang="en-US" sz="2000" b="1" dirty="0" smtClean="0">
              <a:latin typeface="Georgia" pitchFamily="18" charset="0"/>
            </a:endParaRPr>
          </a:p>
          <a:p>
            <a:pPr marL="342900" indent="-342900">
              <a:buFont typeface="+mj-lt"/>
              <a:buAutoNum type="arabicPeriod" startAt="2"/>
            </a:pPr>
            <a:endParaRPr lang="en-US" sz="2000" dirty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Farmers/farm </a:t>
            </a:r>
            <a:r>
              <a:rPr lang="en-US" sz="2000" dirty="0">
                <a:latin typeface="Georgia" pitchFamily="18" charset="0"/>
              </a:rPr>
              <a:t>workers </a:t>
            </a:r>
            <a:r>
              <a:rPr lang="en-US" sz="2000" dirty="0" smtClean="0">
                <a:latin typeface="Georgia" pitchFamily="18" charset="0"/>
              </a:rPr>
              <a:t>the main agitators, </a:t>
            </a:r>
            <a:r>
              <a:rPr lang="en-US" sz="2000" dirty="0">
                <a:latin typeface="Georgia" pitchFamily="18" charset="0"/>
              </a:rPr>
              <a:t>although international </a:t>
            </a:r>
            <a:r>
              <a:rPr lang="en-US" sz="2000" dirty="0" smtClean="0">
                <a:latin typeface="Georgia" pitchFamily="18" charset="0"/>
              </a:rPr>
              <a:t>NGOs/ firms are important </a:t>
            </a:r>
            <a:r>
              <a:rPr lang="en-US" sz="2000" dirty="0">
                <a:latin typeface="Georgia" pitchFamily="18" charset="0"/>
              </a:rPr>
              <a:t>external agents (e.g., over GMOs, “land grabs”, etc.). </a:t>
            </a:r>
            <a:endParaRPr lang="en-US" sz="2000" dirty="0" smtClean="0">
              <a:latin typeface="Georgia" pitchFamily="18" charset="0"/>
            </a:endParaRPr>
          </a:p>
          <a:p>
            <a:endParaRPr lang="en-US" sz="2000" dirty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Typically </a:t>
            </a:r>
            <a:r>
              <a:rPr lang="en-US" sz="2000" dirty="0">
                <a:latin typeface="Georgia" pitchFamily="18" charset="0"/>
              </a:rPr>
              <a:t>unrest about distributional </a:t>
            </a:r>
            <a:r>
              <a:rPr lang="en-US" sz="2000" dirty="0" smtClean="0">
                <a:latin typeface="Georgia" pitchFamily="18" charset="0"/>
              </a:rPr>
              <a:t>questions and power. More likely to mutate into social and/or guerilla movements than is urban unrest from price shocks. Exploitable by pre-existing opposition movements.</a:t>
            </a:r>
            <a:endParaRPr lang="en-US" sz="2000" dirty="0">
              <a:latin typeface="Georgia" pitchFamily="18" charset="0"/>
            </a:endParaRPr>
          </a:p>
          <a:p>
            <a:pPr lvl="1"/>
            <a:r>
              <a:rPr lang="en-US" sz="2000" dirty="0" smtClean="0">
                <a:latin typeface="Georgia" pitchFamily="18" charset="0"/>
              </a:rPr>
              <a:t> </a:t>
            </a:r>
            <a:endParaRPr lang="en-US" sz="2000" dirty="0">
              <a:latin typeface="Georgia" pitchFamily="18" charset="0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5638800" y="0"/>
            <a:ext cx="350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4 key pathways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9286" y="958218"/>
            <a:ext cx="8905428" cy="944562"/>
          </a:xfrm>
        </p:spPr>
        <p:txBody>
          <a:bodyPr/>
          <a:lstStyle/>
          <a:p>
            <a:pPr algn="l"/>
            <a:r>
              <a:rPr lang="en-US" sz="2400" b="1" dirty="0" smtClean="0">
                <a:latin typeface="Georgia" pitchFamily="18" charset="0"/>
              </a:rPr>
              <a:t>There are 4 </a:t>
            </a:r>
            <a:r>
              <a:rPr lang="en-US" sz="2400" b="1" dirty="0">
                <a:latin typeface="Georgia" pitchFamily="18" charset="0"/>
              </a:rPr>
              <a:t>main </a:t>
            </a:r>
            <a:r>
              <a:rPr lang="en-US" sz="2400" b="1" dirty="0" smtClean="0">
                <a:latin typeface="Georgia" pitchFamily="18" charset="0"/>
              </a:rPr>
              <a:t>pathways by which food </a:t>
            </a:r>
            <a:r>
              <a:rPr lang="en-US" sz="2400" b="1" dirty="0">
                <a:latin typeface="Georgia" pitchFamily="18" charset="0"/>
              </a:rPr>
              <a:t>security </a:t>
            </a:r>
            <a:r>
              <a:rPr lang="en-US" sz="2400" b="1" dirty="0" smtClean="0">
                <a:latin typeface="Georgia" pitchFamily="18" charset="0"/>
              </a:rPr>
              <a:t>might impact </a:t>
            </a:r>
            <a:r>
              <a:rPr lang="en-US" sz="2400" b="1" dirty="0">
                <a:latin typeface="Georgia" pitchFamily="18" charset="0"/>
              </a:rPr>
              <a:t>sociopolitical </a:t>
            </a:r>
            <a:r>
              <a:rPr lang="en-US" sz="2400" b="1" dirty="0" smtClean="0">
                <a:latin typeface="Georgia" pitchFamily="18" charset="0"/>
              </a:rPr>
              <a:t>stability:</a:t>
            </a:r>
            <a:endParaRPr lang="en-US" sz="2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5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35280" y="1981200"/>
            <a:ext cx="853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000" b="1" u="sng" dirty="0" smtClean="0">
                <a:latin typeface="Georgia" pitchFamily="18" charset="0"/>
              </a:rPr>
              <a:t>Improving technologies and technical efficiency:</a:t>
            </a:r>
            <a:r>
              <a:rPr lang="en-US" sz="2000" b="1" dirty="0" smtClean="0">
                <a:latin typeface="Georgia" pitchFamily="18" charset="0"/>
              </a:rPr>
              <a:t> Historically, technical change has permitted supply expansion without intensified competition for resources.  </a:t>
            </a:r>
          </a:p>
          <a:p>
            <a:endParaRPr lang="en-US" sz="2000" dirty="0" smtClean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Growing disparities in rates of technical change in agriculture. Investment is least where yield gaps and anticipated demand growth are greatest.</a:t>
            </a:r>
          </a:p>
          <a:p>
            <a:endParaRPr lang="en-US" sz="2000" dirty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Dramatic changes in the competitive landscape – especially as intellectual property regimes increasingly impede rather than foster progress.</a:t>
            </a:r>
          </a:p>
          <a:p>
            <a:endParaRPr lang="en-US" sz="2000" dirty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Controversial (GM) technologies create new areas of contestation</a:t>
            </a:r>
          </a:p>
          <a:p>
            <a:endParaRPr lang="en-US" sz="2000" dirty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Technological  change is no panacea. But there seem few options for progress without re-acceleration of agricultural technological change, especially in Africa and Asia. </a:t>
            </a:r>
            <a:endParaRPr lang="en-US" sz="2000" dirty="0">
              <a:latin typeface="Georgia" pitchFamily="18" charset="0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5638800" y="0"/>
            <a:ext cx="350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4 key pathways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9286" y="958218"/>
            <a:ext cx="8905428" cy="944562"/>
          </a:xfrm>
        </p:spPr>
        <p:txBody>
          <a:bodyPr/>
          <a:lstStyle/>
          <a:p>
            <a:pPr algn="l"/>
            <a:r>
              <a:rPr lang="en-US" sz="2400" b="1" dirty="0" smtClean="0">
                <a:latin typeface="Georgia" pitchFamily="18" charset="0"/>
              </a:rPr>
              <a:t>There are 4 </a:t>
            </a:r>
            <a:r>
              <a:rPr lang="en-US" sz="2400" b="1" dirty="0">
                <a:latin typeface="Georgia" pitchFamily="18" charset="0"/>
              </a:rPr>
              <a:t>main </a:t>
            </a:r>
            <a:r>
              <a:rPr lang="en-US" sz="2400" b="1" dirty="0" smtClean="0">
                <a:latin typeface="Georgia" pitchFamily="18" charset="0"/>
              </a:rPr>
              <a:t>pathways by which food </a:t>
            </a:r>
            <a:r>
              <a:rPr lang="en-US" sz="2400" b="1" dirty="0">
                <a:latin typeface="Georgia" pitchFamily="18" charset="0"/>
              </a:rPr>
              <a:t>security </a:t>
            </a:r>
            <a:r>
              <a:rPr lang="en-US" sz="2400" b="1" dirty="0" smtClean="0">
                <a:latin typeface="Georgia" pitchFamily="18" charset="0"/>
              </a:rPr>
              <a:t>might impact </a:t>
            </a:r>
            <a:r>
              <a:rPr lang="en-US" sz="2400" b="1" dirty="0">
                <a:latin typeface="Georgia" pitchFamily="18" charset="0"/>
              </a:rPr>
              <a:t>sociopolitical </a:t>
            </a:r>
            <a:r>
              <a:rPr lang="en-US" sz="2400" b="1" dirty="0" smtClean="0">
                <a:latin typeface="Georgia" pitchFamily="18" charset="0"/>
              </a:rPr>
              <a:t>stability:</a:t>
            </a:r>
            <a:endParaRPr lang="en-US" sz="2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24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34617" y="1905000"/>
            <a:ext cx="853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000" b="1" u="sng" dirty="0" smtClean="0">
                <a:latin typeface="Georgia" pitchFamily="18" charset="0"/>
              </a:rPr>
              <a:t>Policy interventions to temporarily augment supply:</a:t>
            </a:r>
            <a:r>
              <a:rPr lang="en-US" sz="2000" b="1" dirty="0" smtClean="0">
                <a:latin typeface="Georgia" pitchFamily="18" charset="0"/>
              </a:rPr>
              <a:t> States address pressures through policies that reallocate food across time (buffer stock releases), space (trade barriers), or people (social protection).  These often have unintended, beggar-thy-neighbor consequences.  </a:t>
            </a:r>
          </a:p>
          <a:p>
            <a:endParaRPr lang="en-US" sz="2000" dirty="0" smtClean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None of these policies increases food supply; they merely reallocate it.</a:t>
            </a:r>
            <a:endParaRPr lang="en-US" sz="2000" dirty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Commonly exports the food security stress to other (sub)populations.</a:t>
            </a:r>
          </a:p>
          <a:p>
            <a:endParaRPr lang="en-US" sz="2000" dirty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Breed dangerous complacency by suggesting that quick fixes can substitute for longer-term, structural investments to enable supply growth to keep pace with demand expansion. </a:t>
            </a:r>
          </a:p>
          <a:p>
            <a:endParaRPr lang="en-US" sz="2000" dirty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Need social protection closely coupled with productivity growth. </a:t>
            </a:r>
            <a:endParaRPr lang="en-US" sz="2000" dirty="0">
              <a:latin typeface="Georgia" pitchFamily="18" charset="0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5638800" y="0"/>
            <a:ext cx="350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4 key pathways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9286" y="958218"/>
            <a:ext cx="8905428" cy="944562"/>
          </a:xfrm>
        </p:spPr>
        <p:txBody>
          <a:bodyPr/>
          <a:lstStyle/>
          <a:p>
            <a:pPr algn="l"/>
            <a:r>
              <a:rPr lang="en-US" sz="2400" b="1" dirty="0" smtClean="0">
                <a:latin typeface="Georgia" pitchFamily="18" charset="0"/>
              </a:rPr>
              <a:t>There are 4 </a:t>
            </a:r>
            <a:r>
              <a:rPr lang="en-US" sz="2400" b="1" dirty="0">
                <a:latin typeface="Georgia" pitchFamily="18" charset="0"/>
              </a:rPr>
              <a:t>main </a:t>
            </a:r>
            <a:r>
              <a:rPr lang="en-US" sz="2400" b="1" dirty="0" smtClean="0">
                <a:latin typeface="Georgia" pitchFamily="18" charset="0"/>
              </a:rPr>
              <a:t>pathways by which food </a:t>
            </a:r>
            <a:r>
              <a:rPr lang="en-US" sz="2400" b="1" dirty="0">
                <a:latin typeface="Georgia" pitchFamily="18" charset="0"/>
              </a:rPr>
              <a:t>security </a:t>
            </a:r>
            <a:r>
              <a:rPr lang="en-US" sz="2400" b="1" dirty="0" smtClean="0">
                <a:latin typeface="Georgia" pitchFamily="18" charset="0"/>
              </a:rPr>
              <a:t>might impact </a:t>
            </a:r>
            <a:r>
              <a:rPr lang="en-US" sz="2400" b="1" dirty="0">
                <a:latin typeface="Georgia" pitchFamily="18" charset="0"/>
              </a:rPr>
              <a:t>sociopolitical </a:t>
            </a:r>
            <a:r>
              <a:rPr lang="en-US" sz="2400" b="1" dirty="0" smtClean="0">
                <a:latin typeface="Georgia" pitchFamily="18" charset="0"/>
              </a:rPr>
              <a:t>stability:</a:t>
            </a:r>
            <a:endParaRPr lang="en-US" sz="2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29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1" y="961383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143000"/>
            <a:ext cx="3276600" cy="944562"/>
          </a:xfrm>
        </p:spPr>
        <p:txBody>
          <a:bodyPr anchor="t"/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The reasonable hypothesis that food insecurity can spark sociopolitical unrest adds a key </a:t>
            </a:r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>reason to </a:t>
            </a:r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redouble efforts to stimulate </a:t>
            </a:r>
            <a:r>
              <a:rPr lang="en-US" sz="2400" b="1" dirty="0" err="1" smtClean="0">
                <a:solidFill>
                  <a:schemeClr val="bg1"/>
                </a:solidFill>
                <a:latin typeface="Georgia" pitchFamily="18" charset="0"/>
              </a:rPr>
              <a:t>ag</a:t>
            </a:r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 productivity growth coupled with effective social protection measures.</a:t>
            </a:r>
            <a:b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But must focus on Africa and Asia!</a:t>
            </a:r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Georgia" pitchFamily="18" charset="0"/>
              </a:rPr>
            </a:br>
            <a:endParaRPr lang="en-US" sz="2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8" name="Picture 7" descr="cu_logo_sml_150_p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 txBox="1">
            <a:spLocks/>
          </p:cNvSpPr>
          <p:nvPr/>
        </p:nvSpPr>
        <p:spPr bwMode="auto">
          <a:xfrm>
            <a:off x="4495800" y="0"/>
            <a:ext cx="464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Food or consequences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345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164134"/>
            <a:ext cx="868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eorgia" pitchFamily="18" charset="0"/>
              </a:rPr>
              <a:t>Past success proves the potential of food systems to reduce human suffering and maintain social stability. </a:t>
            </a:r>
          </a:p>
          <a:p>
            <a:endParaRPr lang="en-US" sz="2400" b="1" dirty="0">
              <a:latin typeface="Georgia" pitchFamily="18" charset="0"/>
            </a:endParaRPr>
          </a:p>
          <a:p>
            <a:r>
              <a:rPr lang="en-US" sz="2400" b="1" dirty="0" smtClean="0">
                <a:latin typeface="Georgia" pitchFamily="18" charset="0"/>
              </a:rPr>
              <a:t>This challenge can be met. But structural demand and supply patterns for food pose major challenges.  Climate change, growing land/water scarcity, more complex IP regimes and OECD macroeconomic stress make it </a:t>
            </a:r>
            <a:r>
              <a:rPr lang="en-US" sz="2400" b="1" dirty="0">
                <a:latin typeface="Georgia" pitchFamily="18" charset="0"/>
              </a:rPr>
              <a:t>harder now than it was in the 1940s-80s</a:t>
            </a:r>
            <a:r>
              <a:rPr lang="en-US" sz="2400" b="1" dirty="0" smtClean="0">
                <a:latin typeface="Georgia" pitchFamily="18" charset="0"/>
              </a:rPr>
              <a:t>.</a:t>
            </a:r>
          </a:p>
          <a:p>
            <a:endParaRPr lang="en-US" sz="2400" b="1" dirty="0">
              <a:latin typeface="Georgia" pitchFamily="18" charset="0"/>
            </a:endParaRPr>
          </a:p>
          <a:p>
            <a:r>
              <a:rPr lang="en-US" sz="2400" b="1" dirty="0" smtClean="0">
                <a:latin typeface="Georgia" pitchFamily="18" charset="0"/>
              </a:rPr>
              <a:t>Failure to meet this challenge may lead not just to widespread food insecurity, but also to social unrest, magnifying unnecessary human suffering.  </a:t>
            </a:r>
          </a:p>
          <a:p>
            <a:endParaRPr lang="en-US" sz="2400" b="1" dirty="0" smtClean="0">
              <a:latin typeface="Georgia" pitchFamily="18" charset="0"/>
            </a:endParaRPr>
          </a:p>
          <a:p>
            <a:r>
              <a:rPr lang="en-US" sz="2400" b="1" dirty="0" smtClean="0">
                <a:latin typeface="Georgia" pitchFamily="18" charset="0"/>
              </a:rPr>
              <a:t>Must focus most attention where the challenges and the risks will be greatest : in Africa and Asia. </a:t>
            </a: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 txBox="1">
            <a:spLocks/>
          </p:cNvSpPr>
          <p:nvPr/>
        </p:nvSpPr>
        <p:spPr bwMode="auto">
          <a:xfrm>
            <a:off x="5638800" y="0"/>
            <a:ext cx="350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Looking forward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164134"/>
            <a:ext cx="868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eorgia" pitchFamily="18" charset="0"/>
              </a:rPr>
              <a:t>But the </a:t>
            </a:r>
            <a:r>
              <a:rPr lang="en-US" sz="2400" b="1" dirty="0">
                <a:latin typeface="Georgia" pitchFamily="18" charset="0"/>
              </a:rPr>
              <a:t>means by which food security is achieved, and for whom, matters fundamentally to the relationship between food security and sociopolitical stability. </a:t>
            </a:r>
            <a:endParaRPr lang="en-US" sz="2400" b="1" dirty="0" smtClean="0">
              <a:latin typeface="Georgia" pitchFamily="18" charset="0"/>
            </a:endParaRPr>
          </a:p>
          <a:p>
            <a:endParaRPr lang="en-US" sz="2400" b="1" dirty="0" smtClean="0">
              <a:latin typeface="Georgia" pitchFamily="18" charset="0"/>
            </a:endParaRPr>
          </a:p>
          <a:p>
            <a:r>
              <a:rPr lang="en-US" sz="2400" b="1" dirty="0" smtClean="0">
                <a:latin typeface="Georgia" pitchFamily="18" charset="0"/>
              </a:rPr>
              <a:t>Food </a:t>
            </a:r>
            <a:r>
              <a:rPr lang="en-US" sz="2400" b="1" dirty="0">
                <a:latin typeface="Georgia" pitchFamily="18" charset="0"/>
              </a:rPr>
              <a:t>security achieved </a:t>
            </a:r>
            <a:r>
              <a:rPr lang="en-US" sz="2400" b="1" dirty="0" smtClean="0">
                <a:latin typeface="Georgia" pitchFamily="18" charset="0"/>
              </a:rPr>
              <a:t>via </a:t>
            </a:r>
            <a:r>
              <a:rPr lang="en-US" sz="2400" b="1" dirty="0">
                <a:latin typeface="Georgia" pitchFamily="18" charset="0"/>
              </a:rPr>
              <a:t>greater </a:t>
            </a:r>
            <a:r>
              <a:rPr lang="en-US" sz="2400" b="1" dirty="0" smtClean="0">
                <a:latin typeface="Georgia" pitchFamily="18" charset="0"/>
              </a:rPr>
              <a:t>productivity per worker/ha/m</a:t>
            </a:r>
            <a:r>
              <a:rPr lang="en-US" sz="2400" b="1" baseline="30000" dirty="0" smtClean="0">
                <a:latin typeface="Georgia" pitchFamily="18" charset="0"/>
              </a:rPr>
              <a:t>3</a:t>
            </a:r>
            <a:r>
              <a:rPr lang="en-US" sz="2400" b="1" dirty="0" smtClean="0">
                <a:latin typeface="Georgia" pitchFamily="18" charset="0"/>
              </a:rPr>
              <a:t>, reduced post-harvest loss, </a:t>
            </a:r>
            <a:r>
              <a:rPr lang="en-US" sz="2400" b="1" dirty="0">
                <a:latin typeface="Georgia" pitchFamily="18" charset="0"/>
              </a:rPr>
              <a:t>improved food distribution </a:t>
            </a:r>
            <a:r>
              <a:rPr lang="en-US" sz="2400" b="1" dirty="0" smtClean="0">
                <a:latin typeface="Georgia" pitchFamily="18" charset="0"/>
              </a:rPr>
              <a:t>systems and/or social protection policies </a:t>
            </a:r>
            <a:r>
              <a:rPr lang="en-US" sz="2400" b="1" dirty="0">
                <a:latin typeface="Georgia" pitchFamily="18" charset="0"/>
              </a:rPr>
              <a:t>directly reduces sociopolitical </a:t>
            </a:r>
            <a:r>
              <a:rPr lang="en-US" sz="2400" b="1" dirty="0" smtClean="0">
                <a:latin typeface="Georgia" pitchFamily="18" charset="0"/>
              </a:rPr>
              <a:t>instability.</a:t>
            </a:r>
          </a:p>
          <a:p>
            <a:endParaRPr lang="en-US" sz="2400" b="1" dirty="0">
              <a:latin typeface="Georgia" pitchFamily="18" charset="0"/>
            </a:endParaRPr>
          </a:p>
          <a:p>
            <a:r>
              <a:rPr lang="en-US" sz="2400" b="1" dirty="0" smtClean="0">
                <a:latin typeface="Georgia" pitchFamily="18" charset="0"/>
              </a:rPr>
              <a:t>Conversely, local food </a:t>
            </a:r>
            <a:r>
              <a:rPr lang="en-US" sz="2400" b="1" dirty="0">
                <a:latin typeface="Georgia" pitchFamily="18" charset="0"/>
              </a:rPr>
              <a:t>security achieved through measures that have adverse spillover effects – increased </a:t>
            </a:r>
            <a:r>
              <a:rPr lang="en-US" sz="2400" b="1" dirty="0" smtClean="0">
                <a:latin typeface="Georgia" pitchFamily="18" charset="0"/>
              </a:rPr>
              <a:t>natural resources exploitation or </a:t>
            </a:r>
            <a:r>
              <a:rPr lang="en-US" sz="2400" b="1" dirty="0">
                <a:latin typeface="Georgia" pitchFamily="18" charset="0"/>
              </a:rPr>
              <a:t>beggar-thy-neighbor </a:t>
            </a:r>
            <a:r>
              <a:rPr lang="en-US" sz="2400" b="1" dirty="0" smtClean="0">
                <a:latin typeface="Georgia" pitchFamily="18" charset="0"/>
              </a:rPr>
              <a:t>trade, market, NRM, or IP policies </a:t>
            </a:r>
            <a:r>
              <a:rPr lang="en-US" sz="2400" b="1" dirty="0">
                <a:latin typeface="Georgia" pitchFamily="18" charset="0"/>
              </a:rPr>
              <a:t>– </a:t>
            </a:r>
            <a:r>
              <a:rPr lang="en-US" sz="2400" b="1" dirty="0" smtClean="0">
                <a:latin typeface="Georgia" pitchFamily="18" charset="0"/>
              </a:rPr>
              <a:t>can have </a:t>
            </a:r>
            <a:r>
              <a:rPr lang="en-US" sz="2400" b="1" dirty="0">
                <a:latin typeface="Georgia" pitchFamily="18" charset="0"/>
              </a:rPr>
              <a:t>adverse sociopolitical </a:t>
            </a:r>
            <a:r>
              <a:rPr lang="en-US" sz="2400" b="1" dirty="0" smtClean="0">
                <a:latin typeface="Georgia" pitchFamily="18" charset="0"/>
              </a:rPr>
              <a:t>effects that ultimately aggravate underlying food security stress. </a:t>
            </a:r>
            <a:endParaRPr lang="en-US" sz="2400" b="1" dirty="0"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 txBox="1">
            <a:spLocks/>
          </p:cNvSpPr>
          <p:nvPr/>
        </p:nvSpPr>
        <p:spPr bwMode="auto">
          <a:xfrm>
            <a:off x="5638800" y="0"/>
            <a:ext cx="350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Looking forward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7800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074"/>
            <a:ext cx="9144000" cy="6175905"/>
          </a:xfrm>
          <a:prstGeom prst="rect">
            <a:avLst/>
          </a:prstGeom>
        </p:spPr>
      </p:pic>
      <p:pic>
        <p:nvPicPr>
          <p:cNvPr id="27652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 txBox="1">
            <a:spLocks/>
          </p:cNvSpPr>
          <p:nvPr/>
        </p:nvSpPr>
        <p:spPr bwMode="auto">
          <a:xfrm>
            <a:off x="5029200" y="0"/>
            <a:ext cx="4114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Thank </a:t>
            </a: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you for your time and interest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981075"/>
            <a:ext cx="879724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eorgia" pitchFamily="18" charset="0"/>
              </a:rPr>
              <a:t>Food systems successes in 1940s-80s enabled dramatic poverty reduction and improved standards of living</a:t>
            </a:r>
          </a:p>
          <a:p>
            <a:endParaRPr lang="en-US" sz="2400" dirty="0">
              <a:latin typeface="Georgia" pitchFamily="18" charset="0"/>
            </a:endParaRPr>
          </a:p>
          <a:p>
            <a:r>
              <a:rPr lang="en-US" sz="2400" dirty="0">
                <a:latin typeface="Georgia" pitchFamily="18" charset="0"/>
              </a:rPr>
              <a:t>&gt;</a:t>
            </a:r>
            <a:r>
              <a:rPr lang="en-US" sz="2400" dirty="0" smtClean="0">
                <a:latin typeface="Georgia" pitchFamily="18" charset="0"/>
              </a:rPr>
              <a:t>6(~5) </a:t>
            </a:r>
            <a:r>
              <a:rPr lang="en-US" sz="2400" dirty="0" err="1" smtClean="0">
                <a:latin typeface="Georgia" pitchFamily="18" charset="0"/>
              </a:rPr>
              <a:t>bn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>
                <a:latin typeface="Georgia" pitchFamily="18" charset="0"/>
              </a:rPr>
              <a:t>people have adequate </a:t>
            </a:r>
            <a:r>
              <a:rPr lang="en-US" sz="2400" dirty="0" smtClean="0">
                <a:latin typeface="Georgia" pitchFamily="18" charset="0"/>
              </a:rPr>
              <a:t>calories (macro- and micro-nutrients) </a:t>
            </a:r>
            <a:r>
              <a:rPr lang="en-US" sz="2400" dirty="0">
                <a:latin typeface="Georgia" pitchFamily="18" charset="0"/>
              </a:rPr>
              <a:t>today, up from </a:t>
            </a:r>
            <a:r>
              <a:rPr lang="en-US" sz="2400" dirty="0" smtClean="0">
                <a:latin typeface="Georgia" pitchFamily="18" charset="0"/>
              </a:rPr>
              <a:t>only about </a:t>
            </a:r>
            <a:r>
              <a:rPr lang="en-US" sz="2400" dirty="0">
                <a:latin typeface="Georgia" pitchFamily="18" charset="0"/>
              </a:rPr>
              <a:t>2 billion 50 years </a:t>
            </a:r>
            <a:r>
              <a:rPr lang="en-US" sz="2400" dirty="0" smtClean="0">
                <a:latin typeface="Georgia" pitchFamily="18" charset="0"/>
              </a:rPr>
              <a:t>ago. </a:t>
            </a:r>
          </a:p>
          <a:p>
            <a:endParaRPr lang="en-US" sz="2400" dirty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Public/private </a:t>
            </a:r>
            <a:r>
              <a:rPr lang="en-US" sz="2400" dirty="0" err="1" smtClean="0">
                <a:latin typeface="Georgia" pitchFamily="18" charset="0"/>
              </a:rPr>
              <a:t>ag</a:t>
            </a:r>
            <a:r>
              <a:rPr lang="en-US" sz="2400" dirty="0" smtClean="0">
                <a:latin typeface="Georgia" pitchFamily="18" charset="0"/>
              </a:rPr>
              <a:t> research and policy reforms (esp. in Brazil and China) led to productivity growth far outpacing demand growth, increasing land/water efficiency use and steadily/ sharply lowering real food prices through mid-2000s. This progress lifted hundreds of millions from poverty.  </a:t>
            </a:r>
          </a:p>
          <a:p>
            <a:endParaRPr lang="en-US" sz="2400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Successes enabled </a:t>
            </a:r>
            <a:r>
              <a:rPr lang="en-US" sz="2400" dirty="0">
                <a:latin typeface="Georgia" pitchFamily="18" charset="0"/>
              </a:rPr>
              <a:t>population </a:t>
            </a:r>
            <a:r>
              <a:rPr lang="en-US" sz="2400" dirty="0" smtClean="0">
                <a:latin typeface="Georgia" pitchFamily="18" charset="0"/>
              </a:rPr>
              <a:t>growth, urbanization and income growth over the “Long Peace” of the late 20</a:t>
            </a:r>
            <a:r>
              <a:rPr lang="en-US" sz="2400" baseline="30000" dirty="0" smtClean="0">
                <a:latin typeface="Georgia" pitchFamily="18" charset="0"/>
              </a:rPr>
              <a:t>th</a:t>
            </a:r>
            <a:r>
              <a:rPr lang="en-US" sz="2400" dirty="0" smtClean="0">
                <a:latin typeface="Georgia" pitchFamily="18" charset="0"/>
              </a:rPr>
              <a:t> century</a:t>
            </a:r>
          </a:p>
          <a:p>
            <a:r>
              <a:rPr lang="en-US" sz="2400" dirty="0">
                <a:latin typeface="Georgia" pitchFamily="18" charset="0"/>
              </a:rPr>
              <a:t>	</a:t>
            </a:r>
            <a:r>
              <a:rPr lang="en-US" sz="2400" dirty="0" smtClean="0">
                <a:latin typeface="Georgia" pitchFamily="18" charset="0"/>
              </a:rPr>
              <a:t>  	   … </a:t>
            </a:r>
            <a:r>
              <a:rPr lang="en-US" sz="2400" b="1" dirty="0" smtClean="0">
                <a:latin typeface="Georgia" pitchFamily="18" charset="0"/>
              </a:rPr>
              <a:t>and induced a dangerous complacency. </a:t>
            </a:r>
            <a:endParaRPr lang="en-US" sz="2400" b="1" dirty="0"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 txBox="1">
            <a:spLocks/>
          </p:cNvSpPr>
          <p:nvPr/>
        </p:nvSpPr>
        <p:spPr bwMode="auto">
          <a:xfrm>
            <a:off x="6400800" y="0"/>
            <a:ext cx="2743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Background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3787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066800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Georgia" pitchFamily="18" charset="0"/>
              </a:rPr>
              <a:t>Complacency led to underinvestment.  Food output </a:t>
            </a:r>
            <a:r>
              <a:rPr lang="en-US" sz="2200" dirty="0">
                <a:latin typeface="Georgia" pitchFamily="18" charset="0"/>
              </a:rPr>
              <a:t>growth </a:t>
            </a:r>
            <a:r>
              <a:rPr lang="en-US" sz="2200" dirty="0" smtClean="0">
                <a:latin typeface="Georgia" pitchFamily="18" charset="0"/>
              </a:rPr>
              <a:t>slowed relative to </a:t>
            </a:r>
            <a:r>
              <a:rPr lang="en-US" sz="2200" dirty="0" smtClean="0">
                <a:latin typeface="Georgia" pitchFamily="18" charset="0"/>
              </a:rPr>
              <a:t>demand </a:t>
            </a:r>
            <a:r>
              <a:rPr lang="en-US" sz="2200" dirty="0" smtClean="0">
                <a:latin typeface="Georgia" pitchFamily="18" charset="0"/>
              </a:rPr>
              <a:t>growth. Result: </a:t>
            </a:r>
            <a:r>
              <a:rPr lang="en-US" sz="2200" dirty="0" smtClean="0">
                <a:latin typeface="Georgia" pitchFamily="18" charset="0"/>
              </a:rPr>
              <a:t>higher food prices and spikes</a:t>
            </a:r>
            <a:r>
              <a:rPr lang="en-US" sz="2200" dirty="0">
                <a:latin typeface="Georgia" pitchFamily="18" charset="0"/>
              </a:rPr>
              <a:t>.</a:t>
            </a:r>
            <a:endParaRPr lang="en-US" sz="2200" dirty="0" smtClean="0"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7200" y="55626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eorgia" pitchFamily="18" charset="0"/>
              </a:rPr>
              <a:t>OECD/IFPRI/FAO all forecast </a:t>
            </a:r>
            <a:r>
              <a:rPr lang="en-US" sz="2400" dirty="0">
                <a:latin typeface="Georgia" pitchFamily="18" charset="0"/>
              </a:rPr>
              <a:t>food prices </a:t>
            </a:r>
            <a:r>
              <a:rPr lang="en-US" sz="2400" dirty="0" smtClean="0">
                <a:latin typeface="Georgia" pitchFamily="18" charset="0"/>
              </a:rPr>
              <a:t>5-20</a:t>
            </a:r>
            <a:r>
              <a:rPr lang="en-US" sz="2400" dirty="0">
                <a:latin typeface="Georgia" pitchFamily="18" charset="0"/>
              </a:rPr>
              <a:t>% higher than 2012 levels for the next decade as demand growth continues to outpace supply </a:t>
            </a:r>
            <a:r>
              <a:rPr lang="en-US" sz="2400" dirty="0" smtClean="0">
                <a:latin typeface="Georgia" pitchFamily="18" charset="0"/>
              </a:rPr>
              <a:t>expansion worldwide.</a:t>
            </a:r>
            <a:endParaRPr lang="en-US" dirty="0"/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6400800" y="0"/>
            <a:ext cx="2743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Background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33467"/>
            <a:ext cx="5867400" cy="37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39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44" y="838200"/>
            <a:ext cx="8906284" cy="944562"/>
          </a:xfrm>
        </p:spPr>
        <p:txBody>
          <a:bodyPr/>
          <a:lstStyle/>
          <a:p>
            <a:r>
              <a:rPr lang="en-US" sz="2800" b="1" dirty="0" smtClean="0">
                <a:latin typeface="Georgia" pitchFamily="18" charset="0"/>
              </a:rPr>
              <a:t>High Food Prices Associated w/ Social Unrest</a:t>
            </a:r>
            <a:endParaRPr lang="en-US" sz="2800" b="1" dirty="0">
              <a:latin typeface="Georgia" pitchFamily="18" charset="0"/>
            </a:endParaRPr>
          </a:p>
        </p:txBody>
      </p:sp>
      <p:pic>
        <p:nvPicPr>
          <p:cNvPr id="8" name="Picture 7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-1" y="1836390"/>
            <a:ext cx="41148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eorgia" pitchFamily="18" charset="0"/>
              </a:rPr>
              <a:t>High food prices associated w/ social unrest/ food riots </a:t>
            </a:r>
            <a:r>
              <a:rPr lang="en-US" sz="2000" dirty="0" smtClean="0">
                <a:latin typeface="Georgia" pitchFamily="18" charset="0"/>
              </a:rPr>
              <a:t>(Bellemare 2011, </a:t>
            </a:r>
            <a:r>
              <a:rPr lang="en-US" sz="2000" dirty="0" err="1" smtClean="0">
                <a:latin typeface="Georgia" pitchFamily="18" charset="0"/>
              </a:rPr>
              <a:t>Lagi</a:t>
            </a:r>
            <a:r>
              <a:rPr lang="en-US" sz="2000" dirty="0" smtClean="0">
                <a:latin typeface="Georgia" pitchFamily="18" charset="0"/>
              </a:rPr>
              <a:t> et al. 2011, </a:t>
            </a:r>
            <a:r>
              <a:rPr lang="en-US" sz="2000" dirty="0" err="1" smtClean="0">
                <a:latin typeface="Georgia" pitchFamily="18" charset="0"/>
              </a:rPr>
              <a:t>Arezki</a:t>
            </a:r>
            <a:r>
              <a:rPr lang="en-US" sz="2000" dirty="0" smtClean="0">
                <a:latin typeface="Georgia" pitchFamily="18" charset="0"/>
              </a:rPr>
              <a:t> &amp; </a:t>
            </a:r>
            <a:r>
              <a:rPr lang="en-US" sz="2000" dirty="0" err="1" smtClean="0">
                <a:latin typeface="Georgia" pitchFamily="18" charset="0"/>
              </a:rPr>
              <a:t>Brueckner</a:t>
            </a:r>
            <a:r>
              <a:rPr lang="en-US" sz="2000" dirty="0" smtClean="0">
                <a:latin typeface="Georgia" pitchFamily="18" charset="0"/>
              </a:rPr>
              <a:t> 2012).</a:t>
            </a:r>
          </a:p>
          <a:p>
            <a:endParaRPr lang="en-US" sz="2400" dirty="0">
              <a:latin typeface="Georgia" pitchFamily="18" charset="0"/>
            </a:endParaRPr>
          </a:p>
          <a:p>
            <a:r>
              <a:rPr lang="en-US" sz="2400" dirty="0">
                <a:latin typeface="Georgia" pitchFamily="18" charset="0"/>
              </a:rPr>
              <a:t>Many gov’ts think of food security as </a:t>
            </a:r>
            <a:r>
              <a:rPr lang="en-US" sz="2400" dirty="0" smtClean="0">
                <a:latin typeface="Georgia" pitchFamily="18" charset="0"/>
              </a:rPr>
              <a:t>low/stable staple </a:t>
            </a:r>
            <a:r>
              <a:rPr lang="en-US" sz="2400" dirty="0">
                <a:latin typeface="Georgia" pitchFamily="18" charset="0"/>
              </a:rPr>
              <a:t>food </a:t>
            </a:r>
            <a:r>
              <a:rPr lang="en-US" sz="2400" dirty="0" smtClean="0">
                <a:latin typeface="Georgia" pitchFamily="18" charset="0"/>
              </a:rPr>
              <a:t>prices ... ‘</a:t>
            </a:r>
            <a:r>
              <a:rPr lang="en-US" sz="2400" dirty="0">
                <a:latin typeface="Georgia" pitchFamily="18" charset="0"/>
              </a:rPr>
              <a:t>urban bias</a:t>
            </a:r>
            <a:r>
              <a:rPr lang="en-US" sz="2400" dirty="0" smtClean="0">
                <a:latin typeface="Georgia" pitchFamily="18" charset="0"/>
              </a:rPr>
              <a:t>’.</a:t>
            </a:r>
            <a:endParaRPr lang="en-US" sz="2400" dirty="0">
              <a:latin typeface="Georgia" pitchFamily="18" charset="0"/>
            </a:endParaRPr>
          </a:p>
          <a:p>
            <a:endParaRPr lang="en-US" sz="2400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But omitted factors matter a lot in this association.</a:t>
            </a:r>
            <a:endParaRPr lang="en-US" sz="2400" dirty="0">
              <a:latin typeface="Georgia" pitchFamily="18" charset="0"/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 bwMode="auto">
          <a:xfrm>
            <a:off x="5867400" y="0"/>
            <a:ext cx="3276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Social unrest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943" y="1673917"/>
            <a:ext cx="5205214" cy="396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78929" y="5245558"/>
            <a:ext cx="2352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Georgia" pitchFamily="18" charset="0"/>
              </a:rPr>
              <a:t>Source: </a:t>
            </a:r>
            <a:r>
              <a:rPr lang="en-US" sz="1400" dirty="0" err="1" smtClean="0">
                <a:latin typeface="Georgia" pitchFamily="18" charset="0"/>
              </a:rPr>
              <a:t>Lagi</a:t>
            </a:r>
            <a:r>
              <a:rPr lang="en-US" sz="1400" dirty="0" smtClean="0">
                <a:latin typeface="Georgia" pitchFamily="18" charset="0"/>
              </a:rPr>
              <a:t> et al. (2011)</a:t>
            </a:r>
            <a:endParaRPr lang="en-US" sz="1400" dirty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1636335"/>
            <a:ext cx="5037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eorgia" pitchFamily="18" charset="0"/>
              </a:rPr>
              <a:t>Food Prices and Food Riots (Death Tolls)</a:t>
            </a:r>
            <a:endParaRPr lang="en-US" b="1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5847708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eorgia" pitchFamily="18" charset="0"/>
              </a:rPr>
              <a:t>Food security worries can spark </a:t>
            </a:r>
            <a:r>
              <a:rPr lang="en-US" sz="2400" b="1" dirty="0">
                <a:latin typeface="Georgia" pitchFamily="18" charset="0"/>
              </a:rPr>
              <a:t>public protest when mixed </a:t>
            </a:r>
            <a:r>
              <a:rPr lang="en-US" sz="2400" b="1" dirty="0" smtClean="0">
                <a:latin typeface="Georgia" pitchFamily="18" charset="0"/>
              </a:rPr>
              <a:t>with a sense of broader injustices. </a:t>
            </a:r>
            <a:endParaRPr lang="en-US" sz="1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1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905428" cy="944562"/>
          </a:xfrm>
        </p:spPr>
        <p:txBody>
          <a:bodyPr/>
          <a:lstStyle/>
          <a:p>
            <a:r>
              <a:rPr lang="en-US" sz="2800" b="1" dirty="0" smtClean="0">
                <a:latin typeface="Georgia" pitchFamily="18" charset="0"/>
              </a:rPr>
              <a:t>High Food Prices Also Spark Resource Grabs</a:t>
            </a:r>
            <a:endParaRPr lang="en-US" sz="2800" b="1" dirty="0">
              <a:latin typeface="Georgia" pitchFamily="18" charset="0"/>
            </a:endParaRPr>
          </a:p>
        </p:txBody>
      </p:sp>
      <p:pic>
        <p:nvPicPr>
          <p:cNvPr id="8" name="Picture 7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2400" y="1676400"/>
            <a:ext cx="4876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eorgia" pitchFamily="18" charset="0"/>
              </a:rPr>
              <a:t>High food prices also spur – and reflect –</a:t>
            </a:r>
            <a:r>
              <a:rPr lang="en-US" sz="2400" dirty="0">
                <a:latin typeface="Georgia" pitchFamily="18" charset="0"/>
              </a:rPr>
              <a:t> </a:t>
            </a:r>
            <a:r>
              <a:rPr lang="en-US" sz="2400" dirty="0" smtClean="0">
                <a:latin typeface="Georgia" pitchFamily="18" charset="0"/>
              </a:rPr>
              <a:t>demand for land, water, genetic material, etc. </a:t>
            </a:r>
          </a:p>
          <a:p>
            <a:endParaRPr lang="en-US" sz="2400" dirty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‘Land grabs’ can help sow domestic discontent </a:t>
            </a:r>
          </a:p>
          <a:p>
            <a:r>
              <a:rPr lang="en-US" sz="2400" dirty="0" smtClean="0">
                <a:latin typeface="Georgia" pitchFamily="18" charset="0"/>
              </a:rPr>
              <a:t>Ex: Madagascar 2008/9</a:t>
            </a:r>
          </a:p>
          <a:p>
            <a:endParaRPr lang="en-US" sz="2400" dirty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Resource grabs can feed other international tensions, too: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Georgia" pitchFamily="18" charset="0"/>
              </a:rPr>
              <a:t>Marine fisheries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Georgia" pitchFamily="18" charset="0"/>
              </a:rPr>
              <a:t>Water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Georgia" pitchFamily="18" charset="0"/>
              </a:rPr>
              <a:t>‘Gene grabs</a:t>
            </a:r>
            <a:r>
              <a:rPr lang="en-US" sz="2400" dirty="0" smtClean="0">
                <a:latin typeface="Georgia" pitchFamily="18" charset="0"/>
              </a:rPr>
              <a:t>’/IP anti-commons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Georgia" pitchFamily="18" charset="0"/>
              </a:rPr>
              <a:t>Oil and minerals</a:t>
            </a:r>
            <a:endParaRPr lang="en-US" sz="2400" dirty="0">
              <a:latin typeface="Georgia" pitchFamily="18" charset="0"/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 bwMode="auto">
          <a:xfrm>
            <a:off x="5867400" y="0"/>
            <a:ext cx="3276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Social unrest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824" y="2590800"/>
            <a:ext cx="447923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82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905428" cy="944562"/>
          </a:xfrm>
        </p:spPr>
        <p:txBody>
          <a:bodyPr/>
          <a:lstStyle/>
          <a:p>
            <a:r>
              <a:rPr lang="en-US" sz="2400" b="1" dirty="0">
                <a:latin typeface="Georgia" pitchFamily="18" charset="0"/>
              </a:rPr>
              <a:t>The food security-sociopolitical stability relationship remains </a:t>
            </a:r>
            <a:r>
              <a:rPr lang="en-US" sz="2400" b="1" dirty="0" smtClean="0">
                <a:latin typeface="Georgia" pitchFamily="18" charset="0"/>
              </a:rPr>
              <a:t>poorly understood and oft-oversimplified.</a:t>
            </a:r>
            <a:endParaRPr lang="en-US" sz="2400" b="1" dirty="0">
              <a:latin typeface="Georgia" pitchFamily="18" charset="0"/>
            </a:endParaRPr>
          </a:p>
        </p:txBody>
      </p:sp>
      <p:pic>
        <p:nvPicPr>
          <p:cNvPr id="8" name="Picture 7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6200" y="1981200"/>
            <a:ext cx="8915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Georgia" pitchFamily="18" charset="0"/>
              </a:rPr>
              <a:t>Inferential challenge</a:t>
            </a:r>
            <a:r>
              <a:rPr lang="en-US" sz="2400" dirty="0">
                <a:latin typeface="Georgia" pitchFamily="18" charset="0"/>
              </a:rPr>
              <a:t>: </a:t>
            </a:r>
            <a:r>
              <a:rPr lang="en-US" sz="2400" dirty="0" smtClean="0">
                <a:latin typeface="Georgia" pitchFamily="18" charset="0"/>
              </a:rPr>
              <a:t>Correlated common </a:t>
            </a:r>
            <a:r>
              <a:rPr lang="en-US" sz="2400" dirty="0">
                <a:latin typeface="Georgia" pitchFamily="18" charset="0"/>
              </a:rPr>
              <a:t>drivers (e.g., </a:t>
            </a:r>
            <a:r>
              <a:rPr lang="en-US" sz="2400" dirty="0" smtClean="0">
                <a:latin typeface="Georgia" pitchFamily="18" charset="0"/>
              </a:rPr>
              <a:t>climate, land/water competition, </a:t>
            </a:r>
            <a:r>
              <a:rPr lang="en-US" sz="2400" dirty="0">
                <a:latin typeface="Georgia" pitchFamily="18" charset="0"/>
              </a:rPr>
              <a:t>large-scale </a:t>
            </a:r>
            <a:r>
              <a:rPr lang="en-US" sz="2400" dirty="0" smtClean="0">
                <a:latin typeface="Georgia" pitchFamily="18" charset="0"/>
              </a:rPr>
              <a:t>migration) make </a:t>
            </a:r>
            <a:r>
              <a:rPr lang="en-US" sz="2400" dirty="0">
                <a:latin typeface="Georgia" pitchFamily="18" charset="0"/>
              </a:rPr>
              <a:t>it difficult to tease out causal links. </a:t>
            </a:r>
            <a:endParaRPr lang="en-US" sz="2400" dirty="0" smtClean="0">
              <a:latin typeface="Georgia" pitchFamily="18" charset="0"/>
            </a:endParaRPr>
          </a:p>
          <a:p>
            <a:endParaRPr lang="en-US" sz="2400" dirty="0">
              <a:latin typeface="Georgia" pitchFamily="18" charset="0"/>
            </a:endParaRPr>
          </a:p>
          <a:p>
            <a:r>
              <a:rPr lang="en-US" sz="2400" dirty="0">
                <a:latin typeface="Georgia" pitchFamily="18" charset="0"/>
              </a:rPr>
              <a:t>Sociopolitical crisis is clearly a cause of food insecurity </a:t>
            </a:r>
            <a:r>
              <a:rPr lang="en-US" sz="2400" dirty="0" smtClean="0">
                <a:latin typeface="Georgia" pitchFamily="18" charset="0"/>
              </a:rPr>
              <a:t>(e.g., Somalia, DRC)… </a:t>
            </a:r>
            <a:r>
              <a:rPr lang="en-US" sz="2400" dirty="0">
                <a:latin typeface="Georgia" pitchFamily="18" charset="0"/>
              </a:rPr>
              <a:t>but it increasingly seems a consequence as well.</a:t>
            </a:r>
          </a:p>
          <a:p>
            <a:endParaRPr lang="en-US" sz="2400" dirty="0">
              <a:latin typeface="Georgia" pitchFamily="18" charset="0"/>
            </a:endParaRPr>
          </a:p>
          <a:p>
            <a:r>
              <a:rPr lang="en-US" sz="2400" b="1" dirty="0">
                <a:latin typeface="Georgia" pitchFamily="18" charset="0"/>
              </a:rPr>
              <a:t>Don’t really need </a:t>
            </a:r>
            <a:r>
              <a:rPr lang="en-US" sz="2400" b="1" dirty="0" smtClean="0">
                <a:latin typeface="Georgia" pitchFamily="18" charset="0"/>
              </a:rPr>
              <a:t>more causes </a:t>
            </a:r>
            <a:r>
              <a:rPr lang="en-US" sz="2400" b="1" dirty="0">
                <a:latin typeface="Georgia" pitchFamily="18" charset="0"/>
              </a:rPr>
              <a:t>to seek peace. But </a:t>
            </a:r>
            <a:r>
              <a:rPr lang="en-US" sz="2400" b="1" dirty="0" smtClean="0">
                <a:latin typeface="Georgia" pitchFamily="18" charset="0"/>
              </a:rPr>
              <a:t>need extra </a:t>
            </a:r>
            <a:r>
              <a:rPr lang="en-US" sz="2400" b="1" dirty="0">
                <a:latin typeface="Georgia" pitchFamily="18" charset="0"/>
              </a:rPr>
              <a:t>push </a:t>
            </a:r>
            <a:r>
              <a:rPr lang="en-US" sz="2400" b="1" dirty="0" smtClean="0">
                <a:latin typeface="Georgia" pitchFamily="18" charset="0"/>
              </a:rPr>
              <a:t>in favor of sensible </a:t>
            </a:r>
            <a:r>
              <a:rPr lang="en-US" sz="2400" b="1" dirty="0">
                <a:latin typeface="Georgia" pitchFamily="18" charset="0"/>
              </a:rPr>
              <a:t>food </a:t>
            </a:r>
            <a:r>
              <a:rPr lang="en-US" sz="2400" b="1" dirty="0" smtClean="0">
                <a:latin typeface="Georgia" pitchFamily="18" charset="0"/>
              </a:rPr>
              <a:t>security strategies.</a:t>
            </a:r>
            <a:endParaRPr lang="en-US" sz="2400" dirty="0">
              <a:latin typeface="Georgia" pitchFamily="18" charset="0"/>
            </a:endParaRPr>
          </a:p>
          <a:p>
            <a:endParaRPr lang="en-US" sz="2400" dirty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Especially important b/c key food security stressors include gov’t</a:t>
            </a:r>
            <a:r>
              <a:rPr lang="en-US" sz="2400" dirty="0">
                <a:latin typeface="Georgia" pitchFamily="18" charset="0"/>
              </a:rPr>
              <a:t>, firm and donor </a:t>
            </a:r>
            <a:r>
              <a:rPr lang="en-US" sz="2400" i="1" u="sng" dirty="0">
                <a:latin typeface="Georgia" pitchFamily="18" charset="0"/>
              </a:rPr>
              <a:t>policy responses </a:t>
            </a:r>
            <a:r>
              <a:rPr lang="en-US" sz="2400" dirty="0">
                <a:latin typeface="Georgia" pitchFamily="18" charset="0"/>
              </a:rPr>
              <a:t>intended to </a:t>
            </a:r>
            <a:r>
              <a:rPr lang="en-US" sz="2400" i="1" u="sng" dirty="0" smtClean="0">
                <a:latin typeface="Georgia" pitchFamily="18" charset="0"/>
              </a:rPr>
              <a:t>foster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>
                <a:latin typeface="Georgia" pitchFamily="18" charset="0"/>
              </a:rPr>
              <a:t>food security, but </a:t>
            </a:r>
            <a:r>
              <a:rPr lang="en-US" sz="2400" dirty="0" smtClean="0">
                <a:latin typeface="Georgia" pitchFamily="18" charset="0"/>
              </a:rPr>
              <a:t>that also </a:t>
            </a:r>
            <a:r>
              <a:rPr lang="en-US" sz="2400" dirty="0">
                <a:latin typeface="Georgia" pitchFamily="18" charset="0"/>
              </a:rPr>
              <a:t>have </a:t>
            </a:r>
            <a:r>
              <a:rPr lang="en-US" sz="2400" dirty="0" smtClean="0">
                <a:latin typeface="Georgia" pitchFamily="18" charset="0"/>
              </a:rPr>
              <a:t>important, adverse </a:t>
            </a:r>
            <a:r>
              <a:rPr lang="en-US" sz="2400" dirty="0">
                <a:latin typeface="Georgia" pitchFamily="18" charset="0"/>
              </a:rPr>
              <a:t>spillover </a:t>
            </a:r>
            <a:r>
              <a:rPr lang="en-US" sz="2400" dirty="0" smtClean="0">
                <a:latin typeface="Georgia" pitchFamily="18" charset="0"/>
              </a:rPr>
              <a:t>effects.</a:t>
            </a:r>
          </a:p>
        </p:txBody>
      </p:sp>
      <p:sp>
        <p:nvSpPr>
          <p:cNvPr id="11" name="Title 5"/>
          <p:cNvSpPr txBox="1">
            <a:spLocks/>
          </p:cNvSpPr>
          <p:nvPr/>
        </p:nvSpPr>
        <p:spPr bwMode="auto">
          <a:xfrm>
            <a:off x="4267200" y="0"/>
            <a:ext cx="487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An unclear relationship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3975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02" y="1752600"/>
            <a:ext cx="7456898" cy="503642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Georgia" pitchFamily="18" charset="0"/>
              </a:rPr>
              <a:t>This overview summarizes a few key cross-cutting points that emerge from a new collection of papers.</a:t>
            </a:r>
          </a:p>
          <a:p>
            <a:pPr marL="0" indent="0">
              <a:buNone/>
            </a:pPr>
            <a:endParaRPr lang="en-US" sz="2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 txBox="1">
            <a:spLocks/>
          </p:cNvSpPr>
          <p:nvPr/>
        </p:nvSpPr>
        <p:spPr bwMode="auto">
          <a:xfrm>
            <a:off x="5181600" y="0"/>
            <a:ext cx="396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New Book on Topic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4042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67019"/>
            <a:ext cx="8839200" cy="4686181"/>
          </a:xfrm>
        </p:spPr>
        <p:txBody>
          <a:bodyPr numCol="2"/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Georgia" pitchFamily="18" charset="0"/>
              </a:rPr>
              <a:t>Overview (Barrett)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Georgia" pitchFamily="18" charset="0"/>
              </a:rPr>
              <a:t>Global food economy (</a:t>
            </a:r>
            <a:r>
              <a:rPr lang="en-US" sz="2000" dirty="0" err="1">
                <a:latin typeface="Georgia" pitchFamily="18" charset="0"/>
              </a:rPr>
              <a:t>Rosegrant</a:t>
            </a:r>
            <a:r>
              <a:rPr lang="en-US" sz="2000" dirty="0">
                <a:latin typeface="Georgia" pitchFamily="18" charset="0"/>
              </a:rPr>
              <a:t> et </a:t>
            </a:r>
            <a:r>
              <a:rPr lang="en-US" sz="2000" dirty="0" smtClean="0">
                <a:latin typeface="Georgia" pitchFamily="18" charset="0"/>
              </a:rPr>
              <a:t>al)</a:t>
            </a:r>
            <a:endParaRPr lang="en-US" sz="2000" dirty="0"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Georgia" pitchFamily="18" charset="0"/>
              </a:rPr>
              <a:t>Climate  (Cane &amp; Lee)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u="sng" dirty="0" smtClean="0"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u="sng" dirty="0" smtClean="0">
                <a:latin typeface="Georgia" pitchFamily="18" charset="0"/>
              </a:rPr>
              <a:t>Thematic </a:t>
            </a:r>
            <a:r>
              <a:rPr lang="en-US" sz="2400" b="1" u="sng" dirty="0" smtClean="0">
                <a:latin typeface="Georgia" pitchFamily="18" charset="0"/>
              </a:rPr>
              <a:t>chapters: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Georgia" pitchFamily="18" charset="0"/>
              </a:rPr>
              <a:t>L</a:t>
            </a:r>
            <a:r>
              <a:rPr lang="en-US" sz="2000" dirty="0" smtClean="0">
                <a:latin typeface="Georgia" pitchFamily="18" charset="0"/>
              </a:rPr>
              <a:t>and </a:t>
            </a:r>
            <a:r>
              <a:rPr lang="en-US" sz="2000" dirty="0" smtClean="0">
                <a:latin typeface="Georgia" pitchFamily="18" charset="0"/>
              </a:rPr>
              <a:t>(</a:t>
            </a:r>
            <a:r>
              <a:rPr lang="en-US" sz="2000" dirty="0" err="1" smtClean="0">
                <a:latin typeface="Georgia" pitchFamily="18" charset="0"/>
              </a:rPr>
              <a:t>Deininger</a:t>
            </a:r>
            <a:r>
              <a:rPr lang="en-US" sz="2000" dirty="0" smtClean="0">
                <a:latin typeface="Georgia" pitchFamily="18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Georgia" pitchFamily="18" charset="0"/>
              </a:rPr>
              <a:t>F</a:t>
            </a:r>
            <a:r>
              <a:rPr lang="en-US" sz="2000" dirty="0" smtClean="0">
                <a:latin typeface="Georgia" pitchFamily="18" charset="0"/>
              </a:rPr>
              <a:t>reshwater </a:t>
            </a:r>
            <a:r>
              <a:rPr lang="en-US" sz="2000" dirty="0" smtClean="0">
                <a:latin typeface="Georgia" pitchFamily="18" charset="0"/>
              </a:rPr>
              <a:t>resources (</a:t>
            </a:r>
            <a:r>
              <a:rPr lang="en-US" sz="2000" dirty="0" err="1" smtClean="0">
                <a:latin typeface="Georgia" pitchFamily="18" charset="0"/>
              </a:rPr>
              <a:t>Lall</a:t>
            </a:r>
            <a:r>
              <a:rPr lang="en-US" sz="2000" dirty="0" smtClean="0">
                <a:latin typeface="Georgia" pitchFamily="18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Georgia" pitchFamily="18" charset="0"/>
              </a:rPr>
              <a:t>M</a:t>
            </a:r>
            <a:r>
              <a:rPr lang="en-US" sz="2000" dirty="0" smtClean="0">
                <a:latin typeface="Georgia" pitchFamily="18" charset="0"/>
              </a:rPr>
              <a:t>arine </a:t>
            </a:r>
            <a:r>
              <a:rPr lang="en-US" sz="2000" dirty="0" smtClean="0">
                <a:latin typeface="Georgia" pitchFamily="18" charset="0"/>
              </a:rPr>
              <a:t>resources (McClanahan et al</a:t>
            </a:r>
            <a:r>
              <a:rPr lang="en-US" sz="2000" dirty="0" smtClean="0">
                <a:latin typeface="Georgia" pitchFamily="18" charset="0"/>
              </a:rPr>
              <a:t>.)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Georgia" pitchFamily="18" charset="0"/>
              </a:rPr>
              <a:t>C</a:t>
            </a:r>
            <a:r>
              <a:rPr lang="en-US" sz="2000" dirty="0" smtClean="0">
                <a:latin typeface="Georgia" pitchFamily="18" charset="0"/>
              </a:rPr>
              <a:t>rop techs </a:t>
            </a:r>
            <a:r>
              <a:rPr lang="en-US" sz="2000" dirty="0" smtClean="0">
                <a:latin typeface="Georgia" pitchFamily="18" charset="0"/>
              </a:rPr>
              <a:t>(McCouch &amp; </a:t>
            </a:r>
            <a:r>
              <a:rPr lang="en-US" sz="2000" dirty="0" smtClean="0">
                <a:latin typeface="Georgia" pitchFamily="18" charset="0"/>
              </a:rPr>
              <a:t>Crowell)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Georgia" pitchFamily="18" charset="0"/>
              </a:rPr>
              <a:t>L</a:t>
            </a:r>
            <a:r>
              <a:rPr lang="en-US" sz="2000" dirty="0" smtClean="0">
                <a:latin typeface="Georgia" pitchFamily="18" charset="0"/>
              </a:rPr>
              <a:t>ivestock techs </a:t>
            </a:r>
            <a:r>
              <a:rPr lang="en-US" sz="2000" dirty="0" smtClean="0">
                <a:latin typeface="Georgia" pitchFamily="18" charset="0"/>
              </a:rPr>
              <a:t>(McDermott et al</a:t>
            </a:r>
            <a:r>
              <a:rPr lang="en-US" sz="2000" dirty="0" smtClean="0">
                <a:latin typeface="Georgia" pitchFamily="18" charset="0"/>
              </a:rPr>
              <a:t>.)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Georgia" pitchFamily="18" charset="0"/>
              </a:rPr>
              <a:t>L</a:t>
            </a:r>
            <a:r>
              <a:rPr lang="en-US" sz="2000" dirty="0" smtClean="0">
                <a:latin typeface="Georgia" pitchFamily="18" charset="0"/>
              </a:rPr>
              <a:t>abor </a:t>
            </a:r>
            <a:r>
              <a:rPr lang="en-US" sz="2000" dirty="0" smtClean="0">
                <a:latin typeface="Georgia" pitchFamily="18" charset="0"/>
              </a:rPr>
              <a:t>migration (</a:t>
            </a:r>
            <a:r>
              <a:rPr lang="en-US" sz="2000" dirty="0" err="1" smtClean="0">
                <a:latin typeface="Georgia" pitchFamily="18" charset="0"/>
              </a:rPr>
              <a:t>McLeman</a:t>
            </a:r>
            <a:r>
              <a:rPr lang="en-US" sz="2000" dirty="0" smtClean="0">
                <a:latin typeface="Georgia" pitchFamily="18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Georgia" pitchFamily="18" charset="0"/>
              </a:rPr>
              <a:t>T</a:t>
            </a:r>
            <a:r>
              <a:rPr lang="en-US" sz="2000" dirty="0" smtClean="0">
                <a:latin typeface="Georgia" pitchFamily="18" charset="0"/>
              </a:rPr>
              <a:t>rade </a:t>
            </a:r>
            <a:r>
              <a:rPr lang="en-US" sz="2000" dirty="0" smtClean="0">
                <a:latin typeface="Georgia" pitchFamily="18" charset="0"/>
              </a:rPr>
              <a:t>(</a:t>
            </a:r>
            <a:r>
              <a:rPr lang="en-US" sz="2000" dirty="0" smtClean="0">
                <a:latin typeface="Georgia" pitchFamily="18" charset="0"/>
              </a:rPr>
              <a:t>Anderson)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Georgia" pitchFamily="18" charset="0"/>
              </a:rPr>
              <a:t>H</a:t>
            </a:r>
            <a:r>
              <a:rPr lang="en-US" sz="2000" dirty="0" smtClean="0">
                <a:latin typeface="Georgia" pitchFamily="18" charset="0"/>
              </a:rPr>
              <a:t>umanitarian </a:t>
            </a:r>
            <a:r>
              <a:rPr lang="en-US" sz="2000" dirty="0" smtClean="0">
                <a:latin typeface="Georgia" pitchFamily="18" charset="0"/>
              </a:rPr>
              <a:t>assistance (Maxwell)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b="1" u="sng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b="1" u="sng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b="1" u="sng" dirty="0"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b="1" u="sng" dirty="0"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u="sng" dirty="0" smtClean="0">
                <a:solidFill>
                  <a:schemeClr val="tx1"/>
                </a:solidFill>
                <a:latin typeface="Georgia" pitchFamily="18" charset="0"/>
              </a:rPr>
              <a:t>Geographic </a:t>
            </a:r>
            <a:r>
              <a:rPr lang="en-US" sz="2400" b="1" u="sng" dirty="0" smtClean="0">
                <a:solidFill>
                  <a:schemeClr val="tx1"/>
                </a:solidFill>
                <a:latin typeface="Georgia" pitchFamily="18" charset="0"/>
              </a:rPr>
              <a:t>chapters: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Georgia" pitchFamily="18" charset="0"/>
              </a:rPr>
              <a:t>Latin America (Wolford &amp; Nehring</a:t>
            </a:r>
            <a:r>
              <a:rPr lang="en-US" sz="2000" dirty="0" smtClean="0">
                <a:latin typeface="Georgia" pitchFamily="18" charset="0"/>
              </a:rPr>
              <a:t>) </a:t>
            </a:r>
            <a:r>
              <a:rPr lang="en-US" sz="2000" dirty="0" smtClean="0">
                <a:latin typeface="Georgia" pitchFamily="18" charset="0"/>
              </a:rPr>
              <a:t>Sub-Saharan Africa (</a:t>
            </a:r>
            <a:r>
              <a:rPr lang="en-US" sz="2000" dirty="0" err="1" smtClean="0">
                <a:latin typeface="Georgia" pitchFamily="18" charset="0"/>
              </a:rPr>
              <a:t>Barrett&amp;Upton</a:t>
            </a:r>
            <a:r>
              <a:rPr lang="en-US" sz="2000" dirty="0" smtClean="0">
                <a:latin typeface="Georgia" pitchFamily="18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 smtClean="0">
                <a:latin typeface="Georgia" pitchFamily="18" charset="0"/>
              </a:rPr>
              <a:t>M.East</a:t>
            </a:r>
            <a:r>
              <a:rPr lang="en-US" sz="2000" dirty="0" smtClean="0">
                <a:latin typeface="Georgia" pitchFamily="18" charset="0"/>
              </a:rPr>
              <a:t> / </a:t>
            </a:r>
            <a:r>
              <a:rPr lang="en-US" sz="2000" dirty="0" err="1" smtClean="0">
                <a:latin typeface="Georgia" pitchFamily="18" charset="0"/>
              </a:rPr>
              <a:t>N.Africa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smtClean="0">
                <a:latin typeface="Georgia" pitchFamily="18" charset="0"/>
              </a:rPr>
              <a:t>(</a:t>
            </a:r>
            <a:r>
              <a:rPr lang="en-US" sz="2000" dirty="0" err="1" smtClean="0">
                <a:latin typeface="Georgia" pitchFamily="18" charset="0"/>
              </a:rPr>
              <a:t>Lybbert&amp;Morgan</a:t>
            </a:r>
            <a:r>
              <a:rPr lang="en-US" sz="2000" dirty="0" smtClean="0">
                <a:latin typeface="Georgia" pitchFamily="18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 smtClean="0">
                <a:latin typeface="Georgia" pitchFamily="18" charset="0"/>
              </a:rPr>
              <a:t>W.Asia</a:t>
            </a:r>
            <a:r>
              <a:rPr lang="en-US" sz="2000" dirty="0" smtClean="0">
                <a:latin typeface="Georgia" pitchFamily="18" charset="0"/>
              </a:rPr>
              <a:t>/EC </a:t>
            </a:r>
            <a:r>
              <a:rPr lang="en-US" sz="2000" dirty="0" smtClean="0">
                <a:latin typeface="Georgia" pitchFamily="18" charset="0"/>
              </a:rPr>
              <a:t>Europe (</a:t>
            </a:r>
            <a:r>
              <a:rPr lang="en-US" sz="2000" dirty="0" err="1" smtClean="0">
                <a:latin typeface="Georgia" pitchFamily="18" charset="0"/>
              </a:rPr>
              <a:t>Swinnen&amp;Herck</a:t>
            </a:r>
            <a:r>
              <a:rPr lang="en-US" sz="2000" dirty="0" smtClean="0">
                <a:latin typeface="Georgia" pitchFamily="18" charset="0"/>
              </a:rPr>
              <a:t>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Georgia" pitchFamily="18" charset="0"/>
              </a:rPr>
              <a:t>South </a:t>
            </a:r>
            <a:r>
              <a:rPr lang="en-US" sz="2000" dirty="0" smtClean="0">
                <a:latin typeface="Georgia" pitchFamily="18" charset="0"/>
              </a:rPr>
              <a:t>Asia (</a:t>
            </a:r>
            <a:r>
              <a:rPr lang="en-US" sz="2000" dirty="0" smtClean="0">
                <a:latin typeface="Georgia" pitchFamily="18" charset="0"/>
              </a:rPr>
              <a:t>Agrawal)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Georgia" pitchFamily="18" charset="0"/>
              </a:rPr>
              <a:t>China </a:t>
            </a:r>
            <a:r>
              <a:rPr lang="en-US" sz="2000" dirty="0" smtClean="0">
                <a:latin typeface="Georgia" pitchFamily="18" charset="0"/>
              </a:rPr>
              <a:t>(</a:t>
            </a:r>
            <a:r>
              <a:rPr lang="en-US" sz="2000" dirty="0" err="1" smtClean="0">
                <a:latin typeface="Georgia" pitchFamily="18" charset="0"/>
              </a:rPr>
              <a:t>Christiaensen</a:t>
            </a:r>
            <a:r>
              <a:rPr lang="en-US" sz="2000" dirty="0" smtClean="0">
                <a:latin typeface="Georgia" pitchFamily="18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Georgia" pitchFamily="18" charset="0"/>
              </a:rPr>
              <a:t>East </a:t>
            </a:r>
            <a:r>
              <a:rPr lang="en-US" sz="2000" dirty="0" smtClean="0">
                <a:latin typeface="Georgia" pitchFamily="18" charset="0"/>
              </a:rPr>
              <a:t>Asia (</a:t>
            </a:r>
            <a:r>
              <a:rPr lang="en-US" sz="2000" dirty="0" err="1" smtClean="0">
                <a:latin typeface="Georgia" pitchFamily="18" charset="0"/>
              </a:rPr>
              <a:t>Timmer</a:t>
            </a:r>
            <a:r>
              <a:rPr lang="en-US" sz="2000" dirty="0" smtClean="0">
                <a:latin typeface="Georgia" pitchFamily="18" charset="0"/>
              </a:rPr>
              <a:t>)</a:t>
            </a:r>
            <a:r>
              <a:rPr lang="en-US" sz="2000" dirty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Georgia" pitchFamily="18" charset="0"/>
              </a:rPr>
            </a:br>
            <a:endParaRPr lang="en-US" sz="2000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2400" y="1066800"/>
            <a:ext cx="8839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eorgia" pitchFamily="18" charset="0"/>
              </a:rPr>
              <a:t>18 chapters by leading international experts</a:t>
            </a:r>
          </a:p>
          <a:p>
            <a:endParaRPr lang="en-US" dirty="0"/>
          </a:p>
        </p:txBody>
      </p:sp>
      <p:sp>
        <p:nvSpPr>
          <p:cNvPr id="6" name="Title 5"/>
          <p:cNvSpPr txBox="1">
            <a:spLocks/>
          </p:cNvSpPr>
          <p:nvPr/>
        </p:nvSpPr>
        <p:spPr bwMode="auto">
          <a:xfrm>
            <a:off x="5181600" y="0"/>
            <a:ext cx="396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New Book on Topic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2853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86" y="958218"/>
            <a:ext cx="8905428" cy="944562"/>
          </a:xfrm>
        </p:spPr>
        <p:txBody>
          <a:bodyPr/>
          <a:lstStyle/>
          <a:p>
            <a:pPr algn="l"/>
            <a:r>
              <a:rPr lang="en-US" sz="2400" b="1" dirty="0" smtClean="0">
                <a:latin typeface="Georgia" pitchFamily="18" charset="0"/>
              </a:rPr>
              <a:t>There are 4 </a:t>
            </a:r>
            <a:r>
              <a:rPr lang="en-US" sz="2400" b="1" dirty="0">
                <a:latin typeface="Georgia" pitchFamily="18" charset="0"/>
              </a:rPr>
              <a:t>main </a:t>
            </a:r>
            <a:r>
              <a:rPr lang="en-US" sz="2400" b="1" dirty="0" smtClean="0">
                <a:latin typeface="Georgia" pitchFamily="18" charset="0"/>
              </a:rPr>
              <a:t>pathways by which food </a:t>
            </a:r>
            <a:r>
              <a:rPr lang="en-US" sz="2400" b="1" dirty="0">
                <a:latin typeface="Georgia" pitchFamily="18" charset="0"/>
              </a:rPr>
              <a:t>security </a:t>
            </a:r>
            <a:r>
              <a:rPr lang="en-US" sz="2400" b="1" dirty="0" smtClean="0">
                <a:latin typeface="Georgia" pitchFamily="18" charset="0"/>
              </a:rPr>
              <a:t>might impact </a:t>
            </a:r>
            <a:r>
              <a:rPr lang="en-US" sz="2400" b="1" dirty="0">
                <a:latin typeface="Georgia" pitchFamily="18" charset="0"/>
              </a:rPr>
              <a:t>sociopolitical </a:t>
            </a:r>
            <a:r>
              <a:rPr lang="en-US" sz="2400" b="1" dirty="0" smtClean="0">
                <a:latin typeface="Georgia" pitchFamily="18" charset="0"/>
              </a:rPr>
              <a:t>stability:</a:t>
            </a:r>
            <a:endParaRPr lang="en-US" sz="2400" b="1" dirty="0">
              <a:latin typeface="Georgia" pitchFamily="18" charset="0"/>
            </a:endParaRPr>
          </a:p>
        </p:txBody>
      </p:sp>
      <p:pic>
        <p:nvPicPr>
          <p:cNvPr id="8" name="Picture 7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1856653"/>
            <a:ext cx="853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u="sng" dirty="0" smtClean="0">
                <a:latin typeface="Georgia" pitchFamily="18" charset="0"/>
              </a:rPr>
              <a:t>Food price spikes and urban unrest: </a:t>
            </a:r>
            <a:r>
              <a:rPr lang="en-US" sz="2000" b="1" dirty="0" smtClean="0">
                <a:latin typeface="Georgia" pitchFamily="18" charset="0"/>
              </a:rPr>
              <a:t>Spontaneous</a:t>
            </a:r>
            <a:r>
              <a:rPr lang="en-US" sz="2000" b="1" dirty="0">
                <a:latin typeface="Georgia" pitchFamily="18" charset="0"/>
              </a:rPr>
              <a:t> </a:t>
            </a:r>
            <a:r>
              <a:rPr lang="en-US" sz="2000" b="1" dirty="0" smtClean="0">
                <a:latin typeface="Georgia" pitchFamily="18" charset="0"/>
              </a:rPr>
              <a:t>(largely-urban) </a:t>
            </a:r>
            <a:r>
              <a:rPr lang="en-US" sz="2000" b="1" dirty="0">
                <a:latin typeface="Georgia" pitchFamily="18" charset="0"/>
              </a:rPr>
              <a:t>sociopolitical instability </a:t>
            </a:r>
            <a:r>
              <a:rPr lang="en-US" sz="2000" b="1" dirty="0" smtClean="0">
                <a:latin typeface="Georgia" pitchFamily="18" charset="0"/>
              </a:rPr>
              <a:t>due to food </a:t>
            </a:r>
            <a:r>
              <a:rPr lang="en-US" sz="2000" b="1" dirty="0">
                <a:latin typeface="Georgia" pitchFamily="18" charset="0"/>
              </a:rPr>
              <a:t>price </a:t>
            </a:r>
            <a:r>
              <a:rPr lang="en-US" sz="2000" b="1" dirty="0" smtClean="0">
                <a:latin typeface="Georgia" pitchFamily="18" charset="0"/>
              </a:rPr>
              <a:t>shocks, </a:t>
            </a:r>
            <a:r>
              <a:rPr lang="en-US" sz="2000" b="1" dirty="0">
                <a:latin typeface="Georgia" pitchFamily="18" charset="0"/>
              </a:rPr>
              <a:t>with urban food consumers </a:t>
            </a:r>
            <a:r>
              <a:rPr lang="en-US" sz="2000" b="1" dirty="0" smtClean="0">
                <a:latin typeface="Georgia" pitchFamily="18" charset="0"/>
              </a:rPr>
              <a:t>the </a:t>
            </a:r>
            <a:r>
              <a:rPr lang="en-US" sz="2000" b="1" dirty="0">
                <a:latin typeface="Georgia" pitchFamily="18" charset="0"/>
              </a:rPr>
              <a:t>primary agitators</a:t>
            </a:r>
            <a:r>
              <a:rPr lang="en-US" sz="2000" b="1" dirty="0" smtClean="0">
                <a:latin typeface="Georgia" pitchFamily="18" charset="0"/>
              </a:rPr>
              <a:t>.</a:t>
            </a:r>
            <a:r>
              <a:rPr lang="en-US" sz="2000" dirty="0" smtClean="0">
                <a:latin typeface="Georgia" pitchFamily="18" charset="0"/>
              </a:rPr>
              <a:t>  </a:t>
            </a:r>
            <a:endParaRPr lang="en-US" sz="2000" dirty="0">
              <a:latin typeface="Georgia" pitchFamily="18" charset="0"/>
            </a:endParaRPr>
          </a:p>
          <a:p>
            <a:pPr marL="342900" indent="-342900">
              <a:buAutoNum type="arabicPeriod"/>
            </a:pPr>
            <a:endParaRPr lang="en-US" sz="2000" dirty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But price </a:t>
            </a:r>
            <a:r>
              <a:rPr lang="en-US" sz="2000" dirty="0">
                <a:latin typeface="Georgia" pitchFamily="18" charset="0"/>
              </a:rPr>
              <a:t>shocks </a:t>
            </a:r>
            <a:r>
              <a:rPr lang="en-US" sz="2000" dirty="0" smtClean="0">
                <a:latin typeface="Georgia" pitchFamily="18" charset="0"/>
              </a:rPr>
              <a:t>largely proximate, not root, </a:t>
            </a:r>
            <a:r>
              <a:rPr lang="en-US" sz="2000" dirty="0">
                <a:latin typeface="Georgia" pitchFamily="18" charset="0"/>
              </a:rPr>
              <a:t>causes of sociopolitical </a:t>
            </a:r>
            <a:r>
              <a:rPr lang="en-US" sz="2000" dirty="0" smtClean="0">
                <a:latin typeface="Georgia" pitchFamily="18" charset="0"/>
              </a:rPr>
              <a:t>unrest. Sources are pre-existing grievances and lack of adequate social safety nets or government policies to buffer the effects of market shocks. </a:t>
            </a:r>
          </a:p>
          <a:p>
            <a:endParaRPr lang="en-US" sz="2000" dirty="0" smtClean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High prices </a:t>
            </a:r>
            <a:r>
              <a:rPr lang="en-US" sz="2000" dirty="0">
                <a:latin typeface="Georgia" pitchFamily="18" charset="0"/>
              </a:rPr>
              <a:t>can </a:t>
            </a:r>
            <a:r>
              <a:rPr lang="en-US" sz="2000" dirty="0" smtClean="0">
                <a:latin typeface="Georgia" pitchFamily="18" charset="0"/>
              </a:rPr>
              <a:t>unite/mobilize </a:t>
            </a:r>
            <a:r>
              <a:rPr lang="en-US" sz="2000" dirty="0">
                <a:latin typeface="Georgia" pitchFamily="18" charset="0"/>
              </a:rPr>
              <a:t>the already-angry </a:t>
            </a:r>
            <a:r>
              <a:rPr lang="en-US" sz="2000" dirty="0" smtClean="0">
                <a:latin typeface="Georgia" pitchFamily="18" charset="0"/>
              </a:rPr>
              <a:t>vs. </a:t>
            </a:r>
            <a:r>
              <a:rPr lang="en-US" sz="2000" dirty="0">
                <a:latin typeface="Georgia" pitchFamily="18" charset="0"/>
              </a:rPr>
              <a:t>the state or </a:t>
            </a:r>
            <a:r>
              <a:rPr lang="en-US" sz="2000" dirty="0" smtClean="0">
                <a:latin typeface="Georgia" pitchFamily="18" charset="0"/>
              </a:rPr>
              <a:t>ethnic minorities </a:t>
            </a:r>
            <a:r>
              <a:rPr lang="en-US" sz="2000" dirty="0">
                <a:latin typeface="Georgia" pitchFamily="18" charset="0"/>
              </a:rPr>
              <a:t>(e.g., food traders) perceived to </a:t>
            </a:r>
            <a:r>
              <a:rPr lang="en-US" sz="2000" dirty="0" smtClean="0">
                <a:latin typeface="Georgia" pitchFamily="18" charset="0"/>
              </a:rPr>
              <a:t>hold/exercise </a:t>
            </a:r>
            <a:r>
              <a:rPr lang="en-US" sz="2000" dirty="0">
                <a:latin typeface="Georgia" pitchFamily="18" charset="0"/>
              </a:rPr>
              <a:t>power unjustly</a:t>
            </a:r>
            <a:r>
              <a:rPr lang="en-US" sz="2000" dirty="0" smtClean="0">
                <a:latin typeface="Georgia" pitchFamily="18" charset="0"/>
              </a:rPr>
              <a:t>. </a:t>
            </a:r>
          </a:p>
          <a:p>
            <a:endParaRPr lang="en-US" sz="2000" dirty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But food plays more of a symbolic/subjective than a substantive role. The issue is less the economic welfare impacts on the poor, than the psycho-social ones of disrupting trust and the fabric of economic and sociopolitical relationships. </a:t>
            </a:r>
            <a:endParaRPr lang="en-US" sz="1400" dirty="0"/>
          </a:p>
        </p:txBody>
      </p:sp>
      <p:sp>
        <p:nvSpPr>
          <p:cNvPr id="6" name="Title 5"/>
          <p:cNvSpPr txBox="1">
            <a:spLocks/>
          </p:cNvSpPr>
          <p:nvPr/>
        </p:nvSpPr>
        <p:spPr bwMode="auto">
          <a:xfrm>
            <a:off x="5638800" y="0"/>
            <a:ext cx="350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4 key pathways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9463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pportunity104October2008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Opportunity104October2008</Template>
  <TotalTime>17153</TotalTime>
  <Words>1348</Words>
  <Application>Microsoft Office PowerPoint</Application>
  <PresentationFormat>On-screen Show (4:3)</PresentationFormat>
  <Paragraphs>145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Opportunity104October2008</vt:lpstr>
      <vt:lpstr>Custom Design</vt:lpstr>
      <vt:lpstr>1_Custom Design</vt:lpstr>
      <vt:lpstr> Food or Consequences: Food Security and Its Implications for Global Sociopolitical Stability </vt:lpstr>
      <vt:lpstr>PowerPoint Presentation</vt:lpstr>
      <vt:lpstr>PowerPoint Presentation</vt:lpstr>
      <vt:lpstr>High Food Prices Associated w/ Social Unrest</vt:lpstr>
      <vt:lpstr>High Food Prices Also Spark Resource Grabs</vt:lpstr>
      <vt:lpstr>The food security-sociopolitical stability relationship remains poorly understood and oft-oversimplified.</vt:lpstr>
      <vt:lpstr>PowerPoint Presentation</vt:lpstr>
      <vt:lpstr>PowerPoint Presentation</vt:lpstr>
      <vt:lpstr>There are 4 main pathways by which food security might impact sociopolitical stability:</vt:lpstr>
      <vt:lpstr>There are 4 main pathways by which food security might impact sociopolitical stability:</vt:lpstr>
      <vt:lpstr>There are 4 main pathways by which food security might impact sociopolitical stability:</vt:lpstr>
      <vt:lpstr>There are 4 main pathways by which food security might impact sociopolitical stability:</vt:lpstr>
      <vt:lpstr>The reasonable hypothesis that food insecurity can spark sociopolitical unrest adds a key reason to redouble efforts to stimulate ag productivity growth coupled with effective social protection measures.  But must focus on Africa and Asia! 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CALS</dc:creator>
  <cp:lastModifiedBy>Chris Barrett</cp:lastModifiedBy>
  <cp:revision>547</cp:revision>
  <dcterms:created xsi:type="dcterms:W3CDTF">2010-06-02T17:17:22Z</dcterms:created>
  <dcterms:modified xsi:type="dcterms:W3CDTF">2013-10-15T23:19:30Z</dcterms:modified>
</cp:coreProperties>
</file>